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Catamaran"/>
      <p:regular r:id="rId21"/>
      <p:bold r:id="rId22"/>
    </p:embeddedFont>
    <p:embeddedFont>
      <p:font typeface="Fira Sans Extra Condensed Medium"/>
      <p:regular r:id="rId23"/>
      <p:bold r:id="rId24"/>
      <p:italic r:id="rId25"/>
      <p:boldItalic r:id="rId26"/>
    </p:embeddedFont>
    <p:embeddedFont>
      <p:font typeface="Livvic"/>
      <p:regular r:id="rId27"/>
      <p:bold r:id="rId28"/>
      <p:italic r:id="rId29"/>
      <p:boldItalic r:id="rId30"/>
    </p:embeddedFont>
    <p:embeddedFont>
      <p:font typeface="Catamaran Light"/>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atamaran-bold.fntdata"/><Relationship Id="rId21" Type="http://schemas.openxmlformats.org/officeDocument/2006/relationships/font" Target="fonts/Catamaran-regular.fntdata"/><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Livvic-bold.fntdata"/><Relationship Id="rId27" Type="http://schemas.openxmlformats.org/officeDocument/2006/relationships/font" Target="fonts/Livvic-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ivvic-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tamaranLight-regular.fntdata"/><Relationship Id="rId30" Type="http://schemas.openxmlformats.org/officeDocument/2006/relationships/font" Target="fonts/Livvic-bold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CatamaranLight-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5d9be729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5d9be729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5d9be729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5d9be729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5d9be729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5d9be729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5d9be729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5d9be729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969500" cy="815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100">
                <a:solidFill>
                  <a:schemeClr val="lt1"/>
                </a:solidFill>
              </a:rPr>
              <a:t>Dynamic Planet</a:t>
            </a:r>
            <a:endParaRPr sz="4100">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 &amp; 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31"/>
          <p:cNvSpPr/>
          <p:nvPr/>
        </p:nvSpPr>
        <p:spPr>
          <a:xfrm flipH="1">
            <a:off x="-250" y="0"/>
            <a:ext cx="84768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idx="4294967295" type="ctrTitle"/>
          </p:nvPr>
        </p:nvSpPr>
        <p:spPr>
          <a:xfrm>
            <a:off x="426075" y="238650"/>
            <a:ext cx="7926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Qualitative Analysis</a:t>
            </a:r>
            <a:endParaRPr sz="3300">
              <a:solidFill>
                <a:schemeClr val="lt1"/>
              </a:solidFill>
              <a:latin typeface="Livvic"/>
              <a:ea typeface="Livvic"/>
              <a:cs typeface="Livvic"/>
              <a:sym typeface="Livvic"/>
            </a:endParaRPr>
          </a:p>
        </p:txBody>
      </p:sp>
      <p:sp>
        <p:nvSpPr>
          <p:cNvPr id="207" name="Google Shape;207;p31"/>
          <p:cNvSpPr txBox="1"/>
          <p:nvPr/>
        </p:nvSpPr>
        <p:spPr>
          <a:xfrm>
            <a:off x="259350" y="1254725"/>
            <a:ext cx="4193100" cy="382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Catamaran Light"/>
                <a:ea typeface="Catamaran Light"/>
                <a:cs typeface="Catamaran Light"/>
                <a:sym typeface="Catamaran Light"/>
              </a:rPr>
              <a:t>The following questions refer to Fig. 1.</a:t>
            </a:r>
            <a:endParaRPr>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rPr lang="en">
                <a:solidFill>
                  <a:schemeClr val="dk1"/>
                </a:solidFill>
                <a:latin typeface="Catamaran Light"/>
                <a:ea typeface="Catamaran Light"/>
                <a:cs typeface="Catamaran Light"/>
                <a:sym typeface="Catamaran Light"/>
              </a:rPr>
              <a:t>The left image was created by Synthetic Aperture Radar (SAR) and the right image was created by Multi-angle Imaging SpectroRadiometer(MISR). </a:t>
            </a:r>
            <a:endParaRPr>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rPr lang="en">
                <a:solidFill>
                  <a:schemeClr val="dk1"/>
                </a:solidFill>
                <a:latin typeface="Catamaran Light"/>
                <a:ea typeface="Catamaran Light"/>
                <a:cs typeface="Catamaran Light"/>
                <a:sym typeface="Catamaran Light"/>
              </a:rPr>
              <a:t>Both images are of ice in the Beaufort Sea, Alaska. </a:t>
            </a:r>
            <a:endParaRPr>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marR="0" rtl="0" algn="l">
              <a:lnSpc>
                <a:spcPct val="100000"/>
              </a:lnSpc>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Ice classification in this image is based on what two values? So then, why is section C of the left image nearly black though it is still ice? </a:t>
            </a:r>
            <a:endParaRPr>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a:solidFill>
                <a:schemeClr val="dk1"/>
              </a:solidFill>
              <a:latin typeface="Catamaran Light"/>
              <a:ea typeface="Catamaran Light"/>
              <a:cs typeface="Catamaran Light"/>
              <a:sym typeface="Catamaran Light"/>
            </a:endParaRPr>
          </a:p>
          <a:p>
            <a:pPr indent="-317500" lvl="0" marL="457200" marR="0" rtl="0" algn="l">
              <a:lnSpc>
                <a:spcPct val="100000"/>
              </a:lnSpc>
              <a:spcBef>
                <a:spcPts val="0"/>
              </a:spcBef>
              <a:spcAft>
                <a:spcPts val="0"/>
              </a:spcAft>
              <a:buClr>
                <a:schemeClr val="dk1"/>
              </a:buClr>
              <a:buSzPts val="1400"/>
              <a:buFont typeface="Catamaran Light"/>
              <a:buChar char="●"/>
            </a:pPr>
            <a:r>
              <a:rPr lang="en">
                <a:solidFill>
                  <a:schemeClr val="dk1"/>
                </a:solidFill>
                <a:latin typeface="Catamaran Light"/>
                <a:ea typeface="Catamaran Light"/>
                <a:cs typeface="Catamaran Light"/>
                <a:sym typeface="Catamaran Light"/>
              </a:rPr>
              <a:t>What type of ice does the turquoise blue color represent? </a:t>
            </a:r>
            <a:endParaRPr>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300">
                <a:solidFill>
                  <a:schemeClr val="dk1"/>
                </a:solidFill>
                <a:latin typeface="Catamaran Light"/>
                <a:ea typeface="Catamaran Light"/>
                <a:cs typeface="Catamaran Light"/>
                <a:sym typeface="Catamaran Light"/>
              </a:rPr>
              <a:t>&lt;Princeton Science Olympiad Invitational — 2019&gt;</a:t>
            </a:r>
            <a:endParaRPr sz="13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08" name="Google Shape;208;p31"/>
          <p:cNvPicPr preferRelativeResize="0"/>
          <p:nvPr/>
        </p:nvPicPr>
        <p:blipFill>
          <a:blip r:embed="rId3">
            <a:alphaModFix/>
          </a:blip>
          <a:stretch>
            <a:fillRect/>
          </a:stretch>
        </p:blipFill>
        <p:spPr>
          <a:xfrm>
            <a:off x="4505750" y="1371600"/>
            <a:ext cx="4008100" cy="307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5132850" y="1913500"/>
            <a:ext cx="3859450" cy="3128850"/>
          </a:xfrm>
          <a:prstGeom prst="rect">
            <a:avLst/>
          </a:prstGeom>
          <a:noFill/>
          <a:ln>
            <a:noFill/>
          </a:ln>
        </p:spPr>
      </p:pic>
      <p:pic>
        <p:nvPicPr>
          <p:cNvPr id="214" name="Google Shape;214;p32"/>
          <p:cNvPicPr preferRelativeResize="0"/>
          <p:nvPr/>
        </p:nvPicPr>
        <p:blipFill>
          <a:blip r:embed="rId4">
            <a:alphaModFix/>
          </a:blip>
          <a:stretch>
            <a:fillRect/>
          </a:stretch>
        </p:blipFill>
        <p:spPr>
          <a:xfrm>
            <a:off x="747600" y="152400"/>
            <a:ext cx="2931925" cy="469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3"/>
          <p:cNvSpPr/>
          <p:nvPr/>
        </p:nvSpPr>
        <p:spPr>
          <a:xfrm flipH="1">
            <a:off x="-250" y="0"/>
            <a:ext cx="84768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txBox="1"/>
          <p:nvPr>
            <p:ph idx="4294967295" type="ctrTitle"/>
          </p:nvPr>
        </p:nvSpPr>
        <p:spPr>
          <a:xfrm>
            <a:off x="426075" y="238650"/>
            <a:ext cx="8210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 </a:t>
            </a:r>
            <a:r>
              <a:rPr lang="en" sz="3300">
                <a:solidFill>
                  <a:schemeClr val="lt1"/>
                </a:solidFill>
              </a:rPr>
              <a:t>Qualitative  </a:t>
            </a:r>
            <a:r>
              <a:rPr lang="en" sz="3300">
                <a:solidFill>
                  <a:schemeClr val="lt1"/>
                </a:solidFill>
              </a:rPr>
              <a:t>Analysis</a:t>
            </a:r>
            <a:endParaRPr sz="3300">
              <a:solidFill>
                <a:schemeClr val="lt1"/>
              </a:solidFill>
              <a:latin typeface="Livvic"/>
              <a:ea typeface="Livvic"/>
              <a:cs typeface="Livvic"/>
              <a:sym typeface="Livvic"/>
            </a:endParaRPr>
          </a:p>
        </p:txBody>
      </p:sp>
      <p:sp>
        <p:nvSpPr>
          <p:cNvPr id="221" name="Google Shape;221;p33"/>
          <p:cNvSpPr txBox="1"/>
          <p:nvPr/>
        </p:nvSpPr>
        <p:spPr>
          <a:xfrm>
            <a:off x="259350" y="1254725"/>
            <a:ext cx="4193100" cy="382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FF0000"/>
                </a:solidFill>
                <a:latin typeface="Catamaran Light"/>
                <a:ea typeface="Catamaran Light"/>
                <a:cs typeface="Catamaran Light"/>
                <a:sym typeface="Catamaran Light"/>
              </a:rPr>
              <a:t>SAR is sensitive to the physical texture of the ice, detecting ridges, cracks, and deformations.</a:t>
            </a:r>
            <a:endParaRPr sz="1000">
              <a:solidFill>
                <a:srgbClr val="FF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sz="1000">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rPr lang="en" sz="1000">
                <a:solidFill>
                  <a:srgbClr val="FF0000"/>
                </a:solidFill>
                <a:latin typeface="Catamaran Light"/>
                <a:ea typeface="Catamaran Light"/>
                <a:cs typeface="Catamaran Light"/>
                <a:sym typeface="Catamaran Light"/>
              </a:rPr>
              <a:t>MISR detects how much sunlight is reflected, influenced by surface composition and the presence of snow or melt ponds.</a:t>
            </a:r>
            <a:endParaRPr sz="1000">
              <a:solidFill>
                <a:srgbClr val="FF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rPr lang="en" sz="1200">
                <a:solidFill>
                  <a:schemeClr val="dk1"/>
                </a:solidFill>
                <a:latin typeface="Catamaran Light"/>
                <a:ea typeface="Catamaran Light"/>
                <a:cs typeface="Catamaran Light"/>
                <a:sym typeface="Catamaran Light"/>
              </a:rPr>
              <a:t>Ice classification in this image is based on what two values? So then, why is section C of the left image nearly black though it is still ice? </a:t>
            </a:r>
            <a:endParaRPr sz="1200">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sz="1100">
              <a:solidFill>
                <a:srgbClr val="FF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rPr lang="en" sz="1100">
                <a:solidFill>
                  <a:srgbClr val="FF0000"/>
                </a:solidFill>
                <a:latin typeface="Catamaran Light"/>
                <a:ea typeface="Catamaran Light"/>
                <a:cs typeface="Catamaran Light"/>
                <a:sym typeface="Catamaran Light"/>
              </a:rPr>
              <a:t>Forward scatter and backscatter; younger ice predominately forward scatters light,resulting in little to no signal being reflected back to the sensor, which makes the region nearly black to the sensor</a:t>
            </a:r>
            <a:endParaRPr sz="1100">
              <a:solidFill>
                <a:srgbClr val="FF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sz="1100">
              <a:solidFill>
                <a:srgbClr val="FF0000"/>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rPr lang="en" sz="1300">
                <a:solidFill>
                  <a:schemeClr val="dk1"/>
                </a:solidFill>
                <a:latin typeface="Catamaran Light"/>
                <a:ea typeface="Catamaran Light"/>
                <a:cs typeface="Catamaran Light"/>
                <a:sym typeface="Catamaran Light"/>
              </a:rPr>
              <a:t>What type of ice does the turquoise blue color represent? </a:t>
            </a:r>
            <a:endParaRPr sz="1300">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t/>
            </a:r>
            <a:endParaRPr sz="1300">
              <a:solidFill>
                <a:schemeClr val="dk1"/>
              </a:solidFill>
              <a:latin typeface="Catamaran Light"/>
              <a:ea typeface="Catamaran Light"/>
              <a:cs typeface="Catamaran Light"/>
              <a:sym typeface="Catamaran Light"/>
            </a:endParaRPr>
          </a:p>
          <a:p>
            <a:pPr indent="0" lvl="0" marL="0" marR="0" rtl="0" algn="l">
              <a:lnSpc>
                <a:spcPct val="100000"/>
              </a:lnSpc>
              <a:spcBef>
                <a:spcPts val="0"/>
              </a:spcBef>
              <a:spcAft>
                <a:spcPts val="0"/>
              </a:spcAft>
              <a:buNone/>
            </a:pPr>
            <a:r>
              <a:rPr lang="en" sz="1300">
                <a:solidFill>
                  <a:srgbClr val="FF0000"/>
                </a:solidFill>
                <a:latin typeface="Catamaran Light"/>
                <a:ea typeface="Catamaran Light"/>
                <a:cs typeface="Catamaran Light"/>
                <a:sym typeface="Catamaran Light"/>
              </a:rPr>
              <a:t>Multi-Year Ice </a:t>
            </a:r>
            <a:endParaRPr sz="13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22" name="Google Shape;222;p33"/>
          <p:cNvPicPr preferRelativeResize="0"/>
          <p:nvPr/>
        </p:nvPicPr>
        <p:blipFill>
          <a:blip r:embed="rId3">
            <a:alphaModFix/>
          </a:blip>
          <a:stretch>
            <a:fillRect/>
          </a:stretch>
        </p:blipFill>
        <p:spPr>
          <a:xfrm>
            <a:off x="4507125" y="1304650"/>
            <a:ext cx="4129325" cy="342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4"/>
          <p:cNvSpPr/>
          <p:nvPr/>
        </p:nvSpPr>
        <p:spPr>
          <a:xfrm flipH="1">
            <a:off x="100" y="0"/>
            <a:ext cx="86097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txBox="1"/>
          <p:nvPr>
            <p:ph idx="4294967295" type="ctrTitle"/>
          </p:nvPr>
        </p:nvSpPr>
        <p:spPr>
          <a:xfrm>
            <a:off x="426075" y="238650"/>
            <a:ext cx="72243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 Quantitative Analysis</a:t>
            </a:r>
            <a:endParaRPr sz="3300">
              <a:solidFill>
                <a:schemeClr val="lt1"/>
              </a:solidFill>
              <a:latin typeface="Livvic"/>
              <a:ea typeface="Livvic"/>
              <a:cs typeface="Livvic"/>
              <a:sym typeface="Livvic"/>
            </a:endParaRPr>
          </a:p>
        </p:txBody>
      </p:sp>
      <p:pic>
        <p:nvPicPr>
          <p:cNvPr id="229" name="Google Shape;229;p34"/>
          <p:cNvPicPr preferRelativeResize="0"/>
          <p:nvPr/>
        </p:nvPicPr>
        <p:blipFill rotWithShape="1">
          <a:blip r:embed="rId3">
            <a:alphaModFix/>
          </a:blip>
          <a:srcRect b="35203" l="0" r="0" t="0"/>
          <a:stretch/>
        </p:blipFill>
        <p:spPr>
          <a:xfrm>
            <a:off x="484500" y="1502625"/>
            <a:ext cx="7846326" cy="1716725"/>
          </a:xfrm>
          <a:prstGeom prst="rect">
            <a:avLst/>
          </a:prstGeom>
          <a:noFill/>
          <a:ln>
            <a:noFill/>
          </a:ln>
        </p:spPr>
      </p:pic>
      <p:sp>
        <p:nvSpPr>
          <p:cNvPr id="230" name="Google Shape;230;p34"/>
          <p:cNvSpPr txBox="1"/>
          <p:nvPr/>
        </p:nvSpPr>
        <p:spPr>
          <a:xfrm>
            <a:off x="508125" y="3681300"/>
            <a:ext cx="38199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tamaran Light"/>
                <a:ea typeface="Catamaran Light"/>
                <a:cs typeface="Catamaran Light"/>
                <a:sym typeface="Catamaran Light"/>
              </a:rPr>
              <a:t>&lt;MIT Invitational 2019&gt;</a:t>
            </a:r>
            <a:endParaRPr>
              <a:solidFill>
                <a:schemeClr val="dk1"/>
              </a:solidFill>
              <a:latin typeface="Catamaran Light"/>
              <a:ea typeface="Catamaran Light"/>
              <a:cs typeface="Catamaran Light"/>
              <a:sym typeface="Catamaran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35"/>
          <p:cNvSpPr/>
          <p:nvPr/>
        </p:nvSpPr>
        <p:spPr>
          <a:xfrm flipH="1">
            <a:off x="100" y="0"/>
            <a:ext cx="86097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txBox="1"/>
          <p:nvPr>
            <p:ph idx="4294967295" type="ctrTitle"/>
          </p:nvPr>
        </p:nvSpPr>
        <p:spPr>
          <a:xfrm>
            <a:off x="426075" y="238650"/>
            <a:ext cx="72243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 Quantitative Analysis</a:t>
            </a:r>
            <a:endParaRPr sz="3300">
              <a:solidFill>
                <a:schemeClr val="lt1"/>
              </a:solidFill>
              <a:latin typeface="Livvic"/>
              <a:ea typeface="Livvic"/>
              <a:cs typeface="Livvic"/>
              <a:sym typeface="Livvic"/>
            </a:endParaRPr>
          </a:p>
        </p:txBody>
      </p:sp>
      <p:sp>
        <p:nvSpPr>
          <p:cNvPr id="237" name="Google Shape;237;p35"/>
          <p:cNvSpPr txBox="1"/>
          <p:nvPr/>
        </p:nvSpPr>
        <p:spPr>
          <a:xfrm>
            <a:off x="107250" y="2887150"/>
            <a:ext cx="455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normal stress = density * height * g * cos(angle) = 917 * 50 * 9.8 * cos(10) = 442.5 kPa </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shear stress = density * height * g * sin(angle) = 917 * 50 * 9.8 * sin(10) = 78 kPa </a:t>
            </a:r>
            <a:endParaRPr>
              <a:solidFill>
                <a:srgbClr val="FF0000"/>
              </a:solidFill>
            </a:endParaRPr>
          </a:p>
        </p:txBody>
      </p:sp>
      <p:pic>
        <p:nvPicPr>
          <p:cNvPr id="238" name="Google Shape;238;p35"/>
          <p:cNvPicPr preferRelativeResize="0"/>
          <p:nvPr/>
        </p:nvPicPr>
        <p:blipFill rotWithShape="1">
          <a:blip r:embed="rId3">
            <a:alphaModFix/>
          </a:blip>
          <a:srcRect b="35203" l="0" r="0" t="0"/>
          <a:stretch/>
        </p:blipFill>
        <p:spPr>
          <a:xfrm>
            <a:off x="0" y="1170000"/>
            <a:ext cx="6601502" cy="1716725"/>
          </a:xfrm>
          <a:prstGeom prst="rect">
            <a:avLst/>
          </a:prstGeom>
          <a:noFill/>
          <a:ln>
            <a:noFill/>
          </a:ln>
        </p:spPr>
      </p:pic>
      <p:pic>
        <p:nvPicPr>
          <p:cNvPr id="239" name="Google Shape;239;p35"/>
          <p:cNvPicPr preferRelativeResize="0"/>
          <p:nvPr/>
        </p:nvPicPr>
        <p:blipFill>
          <a:blip r:embed="rId4">
            <a:alphaModFix/>
          </a:blip>
          <a:stretch>
            <a:fillRect/>
          </a:stretch>
        </p:blipFill>
        <p:spPr>
          <a:xfrm>
            <a:off x="6327577" y="2363988"/>
            <a:ext cx="2237598" cy="23084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46" name="Google Shape;246;p36"/>
          <p:cNvSpPr txBox="1"/>
          <p:nvPr/>
        </p:nvSpPr>
        <p:spPr>
          <a:xfrm>
            <a:off x="383725" y="1263600"/>
            <a:ext cx="8298900" cy="3753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Don’t </a:t>
            </a:r>
            <a:r>
              <a:rPr lang="en" sz="1900">
                <a:solidFill>
                  <a:schemeClr val="dk1"/>
                </a:solidFill>
                <a:latin typeface="Catamaran Light"/>
                <a:ea typeface="Catamaran Light"/>
                <a:cs typeface="Catamaran Light"/>
                <a:sym typeface="Catamaran Light"/>
              </a:rPr>
              <a:t>blindly</a:t>
            </a:r>
            <a:r>
              <a:rPr lang="en" sz="1900">
                <a:solidFill>
                  <a:schemeClr val="dk1"/>
                </a:solidFill>
                <a:latin typeface="Catamaran Light"/>
                <a:ea typeface="Catamaran Light"/>
                <a:cs typeface="Catamaran Light"/>
                <a:sym typeface="Catamaran Light"/>
              </a:rPr>
              <a:t> copy content into your binder → </a:t>
            </a:r>
            <a:r>
              <a:rPr b="1" lang="en" sz="1900">
                <a:solidFill>
                  <a:schemeClr val="dk1"/>
                </a:solidFill>
                <a:latin typeface="Catamaran"/>
                <a:ea typeface="Catamaran"/>
                <a:cs typeface="Catamaran"/>
                <a:sym typeface="Catamaran"/>
              </a:rPr>
              <a:t>Learn &amp; Understand it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Start with Fundamentals by learning through SciOly Wiki → Proceed to harder topics by </a:t>
            </a:r>
            <a:r>
              <a:rPr b="1" lang="en" sz="1900">
                <a:solidFill>
                  <a:schemeClr val="dk1"/>
                </a:solidFill>
                <a:latin typeface="Catamaran"/>
                <a:ea typeface="Catamaran"/>
                <a:cs typeface="Catamaran"/>
                <a:sym typeface="Catamaran"/>
              </a:rPr>
              <a:t>researching </a:t>
            </a:r>
            <a:r>
              <a:rPr lang="en" sz="1900">
                <a:solidFill>
                  <a:schemeClr val="dk1"/>
                </a:solidFill>
                <a:latin typeface="Catamaran Light"/>
                <a:ea typeface="Catamaran Light"/>
                <a:cs typeface="Catamaran Light"/>
                <a:sym typeface="Catamaran Light"/>
              </a:rPr>
              <a:t>each topic online and writing </a:t>
            </a:r>
            <a:r>
              <a:rPr b="1" lang="en" sz="1900">
                <a:solidFill>
                  <a:schemeClr val="dk1"/>
                </a:solidFill>
                <a:latin typeface="Catamaran"/>
                <a:ea typeface="Catamaran"/>
                <a:cs typeface="Catamaran"/>
                <a:sym typeface="Catamaran"/>
              </a:rPr>
              <a:t>your own notes for it</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you come across a question, which you may be unfamiliar, make an educated guess based on what the problem gives you and based on what you know</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Practice:</a:t>
            </a:r>
            <a:r>
              <a:rPr lang="en" sz="1900">
                <a:solidFill>
                  <a:schemeClr val="dk1"/>
                </a:solidFill>
                <a:latin typeface="Catamaran Light"/>
                <a:ea typeface="Catamaran Light"/>
                <a:cs typeface="Catamaran Light"/>
                <a:sym typeface="Catamaran Light"/>
              </a:rPr>
              <a:t> Look at </a:t>
            </a:r>
            <a:r>
              <a:rPr lang="en" sz="1900" u="sng">
                <a:solidFill>
                  <a:schemeClr val="dk1"/>
                </a:solidFill>
                <a:latin typeface="Catamaran Light"/>
                <a:ea typeface="Catamaran Light"/>
                <a:cs typeface="Catamaran Light"/>
                <a:sym typeface="Catamaran Light"/>
              </a:rPr>
              <a:t>all tests from prior year</a:t>
            </a:r>
            <a:r>
              <a:rPr lang="en" sz="1900">
                <a:solidFill>
                  <a:schemeClr val="dk1"/>
                </a:solidFill>
                <a:latin typeface="Catamaran Light"/>
                <a:ea typeface="Catamaran Light"/>
                <a:cs typeface="Catamaran Light"/>
                <a:sym typeface="Catamaran Light"/>
              </a:rPr>
              <a:t> (DP Changes topics but look at priori years with similar topics: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a:buChar char="○"/>
            </a:pPr>
            <a:r>
              <a:rPr lang="en" sz="1900">
                <a:solidFill>
                  <a:schemeClr val="dk1"/>
                </a:solidFill>
                <a:latin typeface="Catamaran Light"/>
                <a:ea typeface="Catamaran Light"/>
                <a:cs typeface="Catamaran Light"/>
                <a:sym typeface="Catamaran Light"/>
              </a:rPr>
              <a:t>Glaciers: 2019, 2014, 2013, 2006, 2005</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Have Fun! </a:t>
            </a:r>
            <a:r>
              <a:rPr lang="en" sz="1900">
                <a:solidFill>
                  <a:schemeClr val="dk1"/>
                </a:solidFill>
                <a:latin typeface="Catamaran Light"/>
                <a:ea typeface="Catamaran Light"/>
                <a:cs typeface="Catamaran Light"/>
                <a:sym typeface="Catamaran Light"/>
              </a:rPr>
              <a:t>Science Olympiad Competitions are a great way to interact with students from other High/Middle Schools and explore several fun events, most importantly </a:t>
            </a:r>
            <a:r>
              <a:rPr b="1" lang="en" sz="1900">
                <a:solidFill>
                  <a:schemeClr val="dk1"/>
                </a:solidFill>
                <a:latin typeface="Catamaran"/>
                <a:ea typeface="Catamaran"/>
                <a:cs typeface="Catamaran"/>
                <a:sym typeface="Catamaran"/>
              </a:rPr>
              <a:t>enjoy</a:t>
            </a:r>
            <a:r>
              <a:rPr lang="en" sz="1900">
                <a:solidFill>
                  <a:schemeClr val="dk1"/>
                </a:solidFill>
                <a:latin typeface="Catamaran Light"/>
                <a:ea typeface="Catamaran Light"/>
                <a:cs typeface="Catamaran Light"/>
                <a:sym typeface="Catamaran Light"/>
              </a:rPr>
              <a:t> the material, and don’t stress too much about fitting every little fact into your binder.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pic>
        <p:nvPicPr>
          <p:cNvPr id="251" name="Google Shape;251;p37"/>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52" name="Google Shape;252;p37"/>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54" name="Google Shape;254;p37"/>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55" name="Google Shape;255;p37"/>
          <p:cNvGrpSpPr/>
          <p:nvPr/>
        </p:nvGrpSpPr>
        <p:grpSpPr>
          <a:xfrm>
            <a:off x="4582431" y="2545611"/>
            <a:ext cx="346056" cy="345674"/>
            <a:chOff x="3303268" y="3817349"/>
            <a:chExt cx="346056" cy="345674"/>
          </a:xfrm>
        </p:grpSpPr>
        <p:sp>
          <p:nvSpPr>
            <p:cNvPr id="256" name="Google Shape;256;p37"/>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7" name="Google Shape;257;p37"/>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8" name="Google Shape;258;p37"/>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9" name="Google Shape;259;p37"/>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60" name="Google Shape;260;p37"/>
          <p:cNvGrpSpPr/>
          <p:nvPr/>
        </p:nvGrpSpPr>
        <p:grpSpPr>
          <a:xfrm>
            <a:off x="4582447" y="1968549"/>
            <a:ext cx="346024" cy="345674"/>
            <a:chOff x="4201447" y="3817349"/>
            <a:chExt cx="346024" cy="345674"/>
          </a:xfrm>
        </p:grpSpPr>
        <p:sp>
          <p:nvSpPr>
            <p:cNvPr id="261" name="Google Shape;261;p37"/>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2" name="Google Shape;262;p37"/>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5925977" y="2214226"/>
            <a:ext cx="22518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lang="en" sz="2000"/>
              <a:t>[Event-Related Image]</a:t>
            </a:r>
            <a:endParaRPr sz="2000"/>
          </a:p>
        </p:txBody>
      </p:sp>
      <p:sp>
        <p:nvSpPr>
          <p:cNvPr id="137" name="Google Shape;137;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8" name="Google Shape;138;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9" name="Google Shape;139;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40" name="Google Shape;140;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1" name="Google Shape;141;p23"/>
          <p:cNvPicPr preferRelativeResize="0"/>
          <p:nvPr/>
        </p:nvPicPr>
        <p:blipFill>
          <a:blip r:embed="rId3">
            <a:alphaModFix/>
          </a:blip>
          <a:stretch>
            <a:fillRect/>
          </a:stretch>
        </p:blipFill>
        <p:spPr>
          <a:xfrm>
            <a:off x="5081800" y="961575"/>
            <a:ext cx="3740850" cy="2344625"/>
          </a:xfrm>
          <a:prstGeom prst="rect">
            <a:avLst/>
          </a:prstGeom>
          <a:solidFill>
            <a:srgbClr val="CFE2F3"/>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8" name="Google Shape;148;p24"/>
          <p:cNvSpPr txBox="1"/>
          <p:nvPr>
            <p:ph idx="4294967295" type="ctrTitle"/>
          </p:nvPr>
        </p:nvSpPr>
        <p:spPr>
          <a:xfrm>
            <a:off x="6441750" y="2267324"/>
            <a:ext cx="22518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Rules Sheet for Event</a:t>
            </a:r>
            <a:endParaRPr sz="2000"/>
          </a:p>
        </p:txBody>
      </p:sp>
      <p:sp>
        <p:nvSpPr>
          <p:cNvPr id="149" name="Google Shape;149;p24"/>
          <p:cNvSpPr txBox="1"/>
          <p:nvPr/>
        </p:nvSpPr>
        <p:spPr>
          <a:xfrm>
            <a:off x="419250" y="1485700"/>
            <a:ext cx="5478600" cy="3608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Binder Event: All Notes/Material </a:t>
            </a:r>
            <a:r>
              <a:rPr b="1" lang="en" sz="1900">
                <a:solidFill>
                  <a:schemeClr val="dk1"/>
                </a:solidFill>
                <a:latin typeface="Catamaran"/>
                <a:ea typeface="Catamaran"/>
                <a:cs typeface="Catamaran"/>
                <a:sym typeface="Catamaran"/>
              </a:rPr>
              <a:t>must </a:t>
            </a:r>
            <a:r>
              <a:rPr lang="en" sz="1900">
                <a:solidFill>
                  <a:schemeClr val="dk1"/>
                </a:solidFill>
                <a:latin typeface="Catamaran Light"/>
                <a:ea typeface="Catamaran Light"/>
                <a:cs typeface="Catamaran Light"/>
                <a:sym typeface="Catamaran Light"/>
              </a:rPr>
              <a:t>be hole-punched and placed in the binder rings</a:t>
            </a:r>
            <a:endParaRPr sz="19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Having material outside the binder rings (loose sheets, etc. is </a:t>
            </a:r>
            <a:r>
              <a:rPr b="1" lang="en" sz="1700">
                <a:solidFill>
                  <a:schemeClr val="dk1"/>
                </a:solidFill>
                <a:latin typeface="Catamaran"/>
                <a:ea typeface="Catamaran"/>
                <a:cs typeface="Catamaran"/>
                <a:sym typeface="Catamaran"/>
              </a:rPr>
              <a:t>not acceptable</a:t>
            </a:r>
            <a:r>
              <a:rPr lang="en" sz="1700">
                <a:solidFill>
                  <a:schemeClr val="dk1"/>
                </a:solidFill>
                <a:latin typeface="Catamaran Light"/>
                <a:ea typeface="Catamaran Light"/>
                <a:cs typeface="Catamaran Light"/>
                <a:sym typeface="Catamaran Light"/>
              </a:rPr>
              <a: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Please have all material ready the night before the competition as generally hole-punchers are rare at the competition site.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Non-Graphing </a:t>
            </a:r>
            <a:r>
              <a:rPr lang="en" sz="1700">
                <a:solidFill>
                  <a:schemeClr val="dk1"/>
                </a:solidFill>
                <a:latin typeface="Catamaran Light"/>
                <a:ea typeface="Catamaran Light"/>
                <a:cs typeface="Catamaran Light"/>
                <a:sym typeface="Catamaran Light"/>
              </a:rPr>
              <a:t>Calculators Allowed</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Topic of the Year: </a:t>
            </a:r>
            <a:r>
              <a:rPr b="1" lang="en" sz="1700">
                <a:solidFill>
                  <a:schemeClr val="dk1"/>
                </a:solidFill>
                <a:latin typeface="Catamaran"/>
                <a:ea typeface="Catamaran"/>
                <a:cs typeface="Catamaran"/>
                <a:sym typeface="Catamaran"/>
              </a:rPr>
              <a:t>Glaciers</a:t>
            </a:r>
            <a:endParaRPr b="1" sz="17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50" name="Google Shape;150;p24"/>
          <p:cNvPicPr preferRelativeResize="0"/>
          <p:nvPr/>
        </p:nvPicPr>
        <p:blipFill>
          <a:blip r:embed="rId3">
            <a:alphaModFix/>
          </a:blip>
          <a:stretch>
            <a:fillRect/>
          </a:stretch>
        </p:blipFill>
        <p:spPr>
          <a:xfrm>
            <a:off x="6418085" y="1379450"/>
            <a:ext cx="2299124" cy="294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pic>
        <p:nvPicPr>
          <p:cNvPr id="155" name="Google Shape;155;p25"/>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56" name="Google Shape;156;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Important Tips</a:t>
            </a:r>
            <a:endParaRPr>
              <a:solidFill>
                <a:schemeClr val="lt1"/>
              </a:solidFill>
            </a:endParaRPr>
          </a:p>
        </p:txBody>
      </p:sp>
      <p:sp>
        <p:nvSpPr>
          <p:cNvPr id="158" name="Google Shape;158;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59" name="Google Shape;159;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ph idx="4294967295" type="ctrTitle"/>
          </p:nvPr>
        </p:nvSpPr>
        <p:spPr>
          <a:xfrm>
            <a:off x="156200" y="238650"/>
            <a:ext cx="5909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Binder Organization</a:t>
            </a:r>
            <a:endParaRPr sz="3300">
              <a:solidFill>
                <a:schemeClr val="lt1"/>
              </a:solidFill>
              <a:latin typeface="Livvic"/>
              <a:ea typeface="Livvic"/>
              <a:cs typeface="Livvic"/>
              <a:sym typeface="Livvic"/>
            </a:endParaRPr>
          </a:p>
        </p:txBody>
      </p:sp>
      <p:sp>
        <p:nvSpPr>
          <p:cNvPr id="166" name="Google Shape;166;p26"/>
          <p:cNvSpPr txBox="1"/>
          <p:nvPr/>
        </p:nvSpPr>
        <p:spPr>
          <a:xfrm>
            <a:off x="419250" y="1485700"/>
            <a:ext cx="8298900" cy="3657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tamaran"/>
              <a:buChar char="●"/>
            </a:pPr>
            <a:r>
              <a:rPr b="1" lang="en" sz="1800">
                <a:solidFill>
                  <a:schemeClr val="dk1"/>
                </a:solidFill>
                <a:latin typeface="Catamaran"/>
                <a:ea typeface="Catamaran"/>
                <a:cs typeface="Catamaran"/>
                <a:sym typeface="Catamaran"/>
              </a:rPr>
              <a:t>Organization</a:t>
            </a:r>
            <a:r>
              <a:rPr lang="en" sz="1800">
                <a:solidFill>
                  <a:schemeClr val="dk1"/>
                </a:solidFill>
                <a:latin typeface="Catamaran Light"/>
                <a:ea typeface="Catamaran Light"/>
                <a:cs typeface="Catamaran Light"/>
                <a:sym typeface="Catamaran Light"/>
              </a:rPr>
              <a:t> and </a:t>
            </a:r>
            <a:r>
              <a:rPr b="1" lang="en" sz="1800">
                <a:solidFill>
                  <a:schemeClr val="dk1"/>
                </a:solidFill>
                <a:latin typeface="Catamaran"/>
                <a:ea typeface="Catamaran"/>
                <a:cs typeface="Catamaran"/>
                <a:sym typeface="Catamaran"/>
              </a:rPr>
              <a:t>Formatting</a:t>
            </a:r>
            <a:r>
              <a:rPr lang="en" sz="1800">
                <a:solidFill>
                  <a:schemeClr val="dk1"/>
                </a:solidFill>
                <a:latin typeface="Catamaran Light"/>
                <a:ea typeface="Catamaran Light"/>
                <a:cs typeface="Catamaran Light"/>
                <a:sym typeface="Catamaran Light"/>
              </a:rPr>
              <a:t> is Key to a </a:t>
            </a:r>
            <a:r>
              <a:rPr lang="en" sz="1800">
                <a:solidFill>
                  <a:schemeClr val="dk1"/>
                </a:solidFill>
                <a:latin typeface="Catamaran Light"/>
                <a:ea typeface="Catamaran Light"/>
                <a:cs typeface="Catamaran Light"/>
                <a:sym typeface="Catamaran Light"/>
              </a:rPr>
              <a:t>Successful</a:t>
            </a:r>
            <a:r>
              <a:rPr lang="en" sz="1800">
                <a:solidFill>
                  <a:schemeClr val="dk1"/>
                </a:solidFill>
                <a:latin typeface="Catamaran Light"/>
                <a:ea typeface="Catamaran Light"/>
                <a:cs typeface="Catamaran Light"/>
                <a:sym typeface="Catamaran Light"/>
              </a:rPr>
              <a:t> Binder</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a:buChar char="○"/>
            </a:pPr>
            <a:r>
              <a:rPr b="1" lang="en" sz="1800">
                <a:solidFill>
                  <a:schemeClr val="dk1"/>
                </a:solidFill>
                <a:latin typeface="Catamaran"/>
                <a:ea typeface="Catamaran"/>
                <a:cs typeface="Catamaran"/>
                <a:sym typeface="Catamaran"/>
              </a:rPr>
              <a:t>Images </a:t>
            </a:r>
            <a:endParaRPr b="1" sz="1800">
              <a:solidFill>
                <a:schemeClr val="dk1"/>
              </a:solidFill>
              <a:latin typeface="Catamaran"/>
              <a:ea typeface="Catamaran"/>
              <a:cs typeface="Catamaran"/>
              <a:sym typeface="Catamaran"/>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Avoid </a:t>
            </a:r>
            <a:r>
              <a:rPr b="1" lang="en" sz="1800">
                <a:solidFill>
                  <a:schemeClr val="dk1"/>
                </a:solidFill>
                <a:latin typeface="Catamaran"/>
                <a:ea typeface="Catamaran"/>
                <a:cs typeface="Catamaran"/>
                <a:sym typeface="Catamaran"/>
              </a:rPr>
              <a:t>Walls of Text</a:t>
            </a:r>
            <a:r>
              <a:rPr lang="en" sz="1800">
                <a:solidFill>
                  <a:schemeClr val="dk1"/>
                </a:solidFill>
                <a:latin typeface="Catamaran Light"/>
                <a:ea typeface="Catamaran Light"/>
                <a:cs typeface="Catamaran Light"/>
                <a:sym typeface="Catamaran Light"/>
              </a:rPr>
              <a:t>, try to summarize notes in bullet points</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Base Chapter off of Guidelines Headings and expand upon those sections</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a:buChar char="○"/>
            </a:pPr>
            <a:r>
              <a:rPr b="1" lang="en" sz="1800">
                <a:solidFill>
                  <a:schemeClr val="dk1"/>
                </a:solidFill>
                <a:latin typeface="Catamaran"/>
                <a:ea typeface="Catamaran"/>
                <a:cs typeface="Catamaran"/>
                <a:sym typeface="Catamaran"/>
              </a:rPr>
              <a:t>Don’t just copy information off the wiki</a:t>
            </a:r>
            <a:r>
              <a:rPr lang="en" sz="1800">
                <a:solidFill>
                  <a:schemeClr val="dk1"/>
                </a:solidFill>
                <a:latin typeface="Catamaran Light"/>
                <a:ea typeface="Catamaran Light"/>
                <a:cs typeface="Catamaran Light"/>
                <a:sym typeface="Catamaran Light"/>
              </a:rPr>
              <a:t> → Okay as a starting point, but please ensure that you are familiar with the topics as you are adding them into the binder. </a:t>
            </a:r>
            <a:endParaRPr sz="1800">
              <a:solidFill>
                <a:schemeClr val="dk1"/>
              </a:solidFill>
              <a:latin typeface="Catamaran Light"/>
              <a:ea typeface="Catamaran Light"/>
              <a:cs typeface="Catamaran Light"/>
              <a:sym typeface="Catamaran Light"/>
            </a:endParaRPr>
          </a:p>
          <a:p>
            <a:pPr indent="-342900" lvl="0" marL="457200" rtl="0" algn="l">
              <a:spcBef>
                <a:spcPts val="0"/>
              </a:spcBef>
              <a:spcAft>
                <a:spcPts val="0"/>
              </a:spcAft>
              <a:buClr>
                <a:schemeClr val="dk1"/>
              </a:buClr>
              <a:buSzPts val="1800"/>
              <a:buFont typeface="Catamaran"/>
              <a:buChar char="●"/>
            </a:pPr>
            <a:r>
              <a:rPr b="1" lang="en" sz="1800">
                <a:solidFill>
                  <a:schemeClr val="dk1"/>
                </a:solidFill>
                <a:latin typeface="Catamaran"/>
                <a:ea typeface="Catamaran"/>
                <a:cs typeface="Catamaran"/>
                <a:sym typeface="Catamaran"/>
              </a:rPr>
              <a:t>Common Mistake: </a:t>
            </a:r>
            <a:r>
              <a:rPr lang="en" sz="1800">
                <a:solidFill>
                  <a:schemeClr val="dk1"/>
                </a:solidFill>
                <a:latin typeface="Catamaran Light"/>
                <a:ea typeface="Catamaran Light"/>
                <a:cs typeface="Catamaran Light"/>
                <a:sym typeface="Catamaran Light"/>
              </a:rPr>
              <a:t>Not knowing the information behind the binder</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Binders should be used as a </a:t>
            </a:r>
            <a:r>
              <a:rPr b="1" lang="en" sz="1800">
                <a:solidFill>
                  <a:schemeClr val="dk1"/>
                </a:solidFill>
                <a:latin typeface="Catamaran"/>
                <a:ea typeface="Catamaran"/>
                <a:cs typeface="Catamaran"/>
                <a:sym typeface="Catamaran"/>
              </a:rPr>
              <a:t>reference</a:t>
            </a:r>
            <a:r>
              <a:rPr lang="en" sz="1800">
                <a:solidFill>
                  <a:schemeClr val="dk1"/>
                </a:solidFill>
                <a:latin typeface="Catamaran Light"/>
                <a:ea typeface="Catamaran Light"/>
                <a:cs typeface="Catamaran Light"/>
                <a:sym typeface="Catamaran Light"/>
              </a:rPr>
              <a:t> not as a textbook that you only start looking at the morning of the exam. </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Should have a good enough </a:t>
            </a:r>
            <a:r>
              <a:rPr lang="en" sz="1800">
                <a:solidFill>
                  <a:schemeClr val="dk1"/>
                </a:solidFill>
                <a:latin typeface="Catamaran Light"/>
                <a:ea typeface="Catamaran Light"/>
                <a:cs typeface="Catamaran Light"/>
                <a:sym typeface="Catamaran Light"/>
              </a:rPr>
              <a:t>familiarity</a:t>
            </a:r>
            <a:r>
              <a:rPr lang="en" sz="1800">
                <a:solidFill>
                  <a:schemeClr val="dk1"/>
                </a:solidFill>
                <a:latin typeface="Catamaran Light"/>
                <a:ea typeface="Catamaran Light"/>
                <a:cs typeface="Catamaran Light"/>
                <a:sym typeface="Catamaran Light"/>
              </a:rPr>
              <a:t> with the topics to reference certain pages on a minute’s notice</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Source Material</a:t>
            </a:r>
            <a:endParaRPr sz="3300">
              <a:solidFill>
                <a:schemeClr val="lt1"/>
              </a:solidFill>
              <a:latin typeface="Livvic"/>
              <a:ea typeface="Livvic"/>
              <a:cs typeface="Livvic"/>
              <a:sym typeface="Livvic"/>
            </a:endParaRPr>
          </a:p>
        </p:txBody>
      </p:sp>
      <p:sp>
        <p:nvSpPr>
          <p:cNvPr id="173" name="Google Shape;173;p27"/>
          <p:cNvSpPr txBox="1"/>
          <p:nvPr/>
        </p:nvSpPr>
        <p:spPr>
          <a:xfrm>
            <a:off x="419250" y="1485700"/>
            <a:ext cx="8298900" cy="3570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Content Review:</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SciOLY Wiki  – #1 resource for basic event overview &amp; topics to know</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Practice Questions → Main way to Prepare</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Approach to Studying:</a:t>
            </a:r>
            <a:endParaRPr sz="19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Look at a Question → See if you can answer it without having to reference notes</a:t>
            </a:r>
            <a:endParaRPr sz="1800">
              <a:solidFill>
                <a:schemeClr val="dk1"/>
              </a:solidFill>
              <a:latin typeface="Catamaran Light"/>
              <a:ea typeface="Catamaran Light"/>
              <a:cs typeface="Catamaran Light"/>
              <a:sym typeface="Catamaran Light"/>
            </a:endParaRPr>
          </a:p>
          <a:p>
            <a:pPr indent="-342900" lvl="1" marL="914400" rtl="0" algn="l">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Research that topic in detail → Wikipedia, </a:t>
            </a:r>
            <a:r>
              <a:rPr lang="en" sz="1800">
                <a:solidFill>
                  <a:schemeClr val="dk1"/>
                </a:solidFill>
                <a:latin typeface="Catamaran Light"/>
                <a:ea typeface="Catamaran Light"/>
                <a:cs typeface="Catamaran Light"/>
                <a:sym typeface="Catamaran Light"/>
              </a:rPr>
              <a:t>Britannica, USGS, Videos, GPT4o</a:t>
            </a:r>
            <a:endParaRPr sz="18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Learn the content</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Place Images, materials that you find into your find under your chapter headers </a:t>
            </a:r>
            <a:r>
              <a:rPr b="1" lang="en" sz="1700">
                <a:solidFill>
                  <a:schemeClr val="dk1"/>
                </a:solidFill>
                <a:latin typeface="Catamaran"/>
                <a:ea typeface="Catamaran"/>
                <a:cs typeface="Catamaran"/>
                <a:sym typeface="Catamaran"/>
              </a:rPr>
              <a:t>using your own words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8"/>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79" name="Google Shape;179;p28"/>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180" name="Google Shape;180;p28"/>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QUESTION REVIEW</a:t>
            </a:r>
            <a:endParaRPr>
              <a:solidFill>
                <a:schemeClr val="lt1"/>
              </a:solidFill>
            </a:endParaRPr>
          </a:p>
        </p:txBody>
      </p:sp>
      <p:sp>
        <p:nvSpPr>
          <p:cNvPr id="183" name="Google Shape;183;p28"/>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9"/>
          <p:cNvSpPr/>
          <p:nvPr/>
        </p:nvSpPr>
        <p:spPr>
          <a:xfrm flipH="1">
            <a:off x="-175" y="0"/>
            <a:ext cx="83346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txBox="1"/>
          <p:nvPr>
            <p:ph idx="4294967295" type="ctrTitle"/>
          </p:nvPr>
        </p:nvSpPr>
        <p:spPr>
          <a:xfrm>
            <a:off x="426075" y="238650"/>
            <a:ext cx="68691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 Simple Recall </a:t>
            </a:r>
            <a:endParaRPr sz="3300">
              <a:solidFill>
                <a:schemeClr val="lt1"/>
              </a:solidFill>
              <a:latin typeface="Livvic"/>
              <a:ea typeface="Livvic"/>
              <a:cs typeface="Livvic"/>
              <a:sym typeface="Livvic"/>
            </a:endParaRPr>
          </a:p>
        </p:txBody>
      </p:sp>
      <p:pic>
        <p:nvPicPr>
          <p:cNvPr id="190" name="Google Shape;190;p29"/>
          <p:cNvPicPr preferRelativeResize="0"/>
          <p:nvPr/>
        </p:nvPicPr>
        <p:blipFill>
          <a:blip r:embed="rId3">
            <a:alphaModFix/>
          </a:blip>
          <a:stretch>
            <a:fillRect/>
          </a:stretch>
        </p:blipFill>
        <p:spPr>
          <a:xfrm>
            <a:off x="934525" y="1294628"/>
            <a:ext cx="6780624" cy="3652350"/>
          </a:xfrm>
          <a:prstGeom prst="rect">
            <a:avLst/>
          </a:prstGeom>
          <a:noFill/>
          <a:ln>
            <a:noFill/>
          </a:ln>
        </p:spPr>
      </p:pic>
      <p:sp>
        <p:nvSpPr>
          <p:cNvPr id="191" name="Google Shape;191;p29"/>
          <p:cNvSpPr txBox="1"/>
          <p:nvPr/>
        </p:nvSpPr>
        <p:spPr>
          <a:xfrm>
            <a:off x="1814000" y="2091175"/>
            <a:ext cx="3642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Catamaran"/>
                <a:ea typeface="Catamaran"/>
                <a:cs typeface="Catamaran"/>
                <a:sym typeface="Catamaran"/>
              </a:rPr>
              <a:t>A</a:t>
            </a:r>
            <a:endParaRPr b="1" sz="1200">
              <a:solidFill>
                <a:srgbClr val="FF0000"/>
              </a:solidFill>
              <a:latin typeface="Catamaran"/>
              <a:ea typeface="Catamaran"/>
              <a:cs typeface="Catamaran"/>
              <a:sym typeface="Catamaran"/>
            </a:endParaRPr>
          </a:p>
        </p:txBody>
      </p:sp>
      <p:sp>
        <p:nvSpPr>
          <p:cNvPr id="192" name="Google Shape;192;p29"/>
          <p:cNvSpPr txBox="1"/>
          <p:nvPr/>
        </p:nvSpPr>
        <p:spPr>
          <a:xfrm>
            <a:off x="4933450" y="3576075"/>
            <a:ext cx="3642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Catamaran"/>
                <a:ea typeface="Catamaran"/>
                <a:cs typeface="Catamaran"/>
                <a:sym typeface="Catamaran"/>
              </a:rPr>
              <a:t>B</a:t>
            </a:r>
            <a:endParaRPr b="1" sz="1200">
              <a:solidFill>
                <a:srgbClr val="FF0000"/>
              </a:solidFill>
              <a:latin typeface="Catamaran"/>
              <a:ea typeface="Catamaran"/>
              <a:cs typeface="Catamaran"/>
              <a:sym typeface="Catamaran"/>
            </a:endParaRPr>
          </a:p>
        </p:txBody>
      </p:sp>
      <p:sp>
        <p:nvSpPr>
          <p:cNvPr id="193" name="Google Shape;193;p29"/>
          <p:cNvSpPr txBox="1"/>
          <p:nvPr/>
        </p:nvSpPr>
        <p:spPr>
          <a:xfrm>
            <a:off x="6222950" y="3213225"/>
            <a:ext cx="3642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Catamaran"/>
                <a:ea typeface="Catamaran"/>
                <a:cs typeface="Catamaran"/>
                <a:sym typeface="Catamaran"/>
              </a:rPr>
              <a:t>C</a:t>
            </a:r>
            <a:endParaRPr b="1" sz="1200">
              <a:solidFill>
                <a:srgbClr val="FF0000"/>
              </a:solidFill>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30"/>
          <p:cNvSpPr/>
          <p:nvPr/>
        </p:nvSpPr>
        <p:spPr>
          <a:xfrm flipH="1">
            <a:off x="-175" y="0"/>
            <a:ext cx="83346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txBox="1"/>
          <p:nvPr>
            <p:ph idx="4294967295" type="ctrTitle"/>
          </p:nvPr>
        </p:nvSpPr>
        <p:spPr>
          <a:xfrm>
            <a:off x="426075" y="238650"/>
            <a:ext cx="68691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 </a:t>
            </a:r>
            <a:r>
              <a:rPr lang="en" sz="3300">
                <a:solidFill>
                  <a:schemeClr val="lt1"/>
                </a:solidFill>
              </a:rPr>
              <a:t>Simple Recall </a:t>
            </a:r>
            <a:endParaRPr sz="3300">
              <a:solidFill>
                <a:schemeClr val="lt1"/>
              </a:solidFill>
              <a:latin typeface="Livvic"/>
              <a:ea typeface="Livvic"/>
              <a:cs typeface="Livvic"/>
              <a:sym typeface="Livvic"/>
            </a:endParaRPr>
          </a:p>
        </p:txBody>
      </p:sp>
      <p:pic>
        <p:nvPicPr>
          <p:cNvPr id="200" name="Google Shape;200;p30"/>
          <p:cNvPicPr preferRelativeResize="0"/>
          <p:nvPr/>
        </p:nvPicPr>
        <p:blipFill>
          <a:blip r:embed="rId3">
            <a:alphaModFix/>
          </a:blip>
          <a:stretch>
            <a:fillRect/>
          </a:stretch>
        </p:blipFill>
        <p:spPr>
          <a:xfrm>
            <a:off x="1370575" y="1340738"/>
            <a:ext cx="5593099" cy="3399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